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2147377729" r:id="rId6"/>
    <p:sldId id="2147377730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803261-6A21-4C6D-91F7-C1B360A2EB49}" v="2" dt="2023-06-15T01:21:32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204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784" y="3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C2803261-6A21-4C6D-91F7-C1B360A2EB49}"/>
    <pc:docChg chg="custSel delSld modSld modMainMaster">
      <pc:chgData name="Haris Zisimopoulos" userId="b25c0fab-12cb-423d-a4aa-23cb9ecb5291" providerId="ADAL" clId="{C2803261-6A21-4C6D-91F7-C1B360A2EB49}" dt="2023-06-15T01:37:11.313" v="610" actId="20577"/>
      <pc:docMkLst>
        <pc:docMk/>
      </pc:docMkLst>
      <pc:sldChg chg="modSp mod">
        <pc:chgData name="Haris Zisimopoulos" userId="b25c0fab-12cb-423d-a4aa-23cb9ecb5291" providerId="ADAL" clId="{C2803261-6A21-4C6D-91F7-C1B360A2EB49}" dt="2023-06-15T01:28:43.068" v="604" actId="20577"/>
        <pc:sldMkLst>
          <pc:docMk/>
          <pc:sldMk cId="0" sldId="341"/>
        </pc:sldMkLst>
        <pc:spChg chg="mod">
          <ac:chgData name="Haris Zisimopoulos" userId="b25c0fab-12cb-423d-a4aa-23cb9ecb5291" providerId="ADAL" clId="{C2803261-6A21-4C6D-91F7-C1B360A2EB49}" dt="2023-06-15T01:21:19.449" v="108" actId="1076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Haris Zisimopoulos" userId="b25c0fab-12cb-423d-a4aa-23cb9ecb5291" providerId="ADAL" clId="{C2803261-6A21-4C6D-91F7-C1B360A2EB49}" dt="2023-06-15T01:28:43.068" v="60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Sp modSp mod">
        <pc:chgData name="Haris Zisimopoulos" userId="b25c0fab-12cb-423d-a4aa-23cb9ecb5291" providerId="ADAL" clId="{C2803261-6A21-4C6D-91F7-C1B360A2EB49}" dt="2023-06-15T01:37:11.313" v="610" actId="20577"/>
        <pc:sldMkLst>
          <pc:docMk/>
          <pc:sldMk cId="2171290233" sldId="2147377729"/>
        </pc:sldMkLst>
        <pc:spChg chg="mod">
          <ac:chgData name="Haris Zisimopoulos" userId="b25c0fab-12cb-423d-a4aa-23cb9ecb5291" providerId="ADAL" clId="{C2803261-6A21-4C6D-91F7-C1B360A2EB49}" dt="2023-06-15T01:37:11.313" v="610" actId="20577"/>
          <ac:spMkLst>
            <pc:docMk/>
            <pc:sldMk cId="2171290233" sldId="2147377729"/>
            <ac:spMk id="2" creationId="{B6010D5F-4976-D423-8C1A-7126DDA457C7}"/>
          </ac:spMkLst>
        </pc:spChg>
        <pc:spChg chg="mod">
          <ac:chgData name="Haris Zisimopoulos" userId="b25c0fab-12cb-423d-a4aa-23cb9ecb5291" providerId="ADAL" clId="{C2803261-6A21-4C6D-91F7-C1B360A2EB49}" dt="2023-06-15T01:21:24.748" v="117" actId="20577"/>
          <ac:spMkLst>
            <pc:docMk/>
            <pc:sldMk cId="2171290233" sldId="2147377729"/>
            <ac:spMk id="3" creationId="{149E2552-B054-EBC7-AC86-5F2CCE474D89}"/>
          </ac:spMkLst>
        </pc:spChg>
        <pc:spChg chg="del">
          <ac:chgData name="Haris Zisimopoulos" userId="b25c0fab-12cb-423d-a4aa-23cb9ecb5291" providerId="ADAL" clId="{C2803261-6A21-4C6D-91F7-C1B360A2EB49}" dt="2023-06-15T01:21:29.249" v="119" actId="478"/>
          <ac:spMkLst>
            <pc:docMk/>
            <pc:sldMk cId="2171290233" sldId="2147377729"/>
            <ac:spMk id="4" creationId="{4F3F97FF-6913-E9A6-8BA7-CA36ADD97C1B}"/>
          </ac:spMkLst>
        </pc:spChg>
        <pc:grpChg chg="del">
          <ac:chgData name="Haris Zisimopoulos" userId="b25c0fab-12cb-423d-a4aa-23cb9ecb5291" providerId="ADAL" clId="{C2803261-6A21-4C6D-91F7-C1B360A2EB49}" dt="2023-06-15T01:21:27.034" v="118" actId="478"/>
          <ac:grpSpMkLst>
            <pc:docMk/>
            <pc:sldMk cId="2171290233" sldId="2147377729"/>
            <ac:grpSpMk id="9" creationId="{CC3B6994-DA5A-E88E-2760-0667BBECA53C}"/>
          </ac:grpSpMkLst>
        </pc:grpChg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3431737586" sldId="2147377730"/>
        </pc:sldMkLst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11441978" sldId="2147377732"/>
        </pc:sldMkLst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2143149659" sldId="2147377733"/>
        </pc:sldMkLst>
      </pc:sldChg>
      <pc:sldMasterChg chg="modSp mod">
        <pc:chgData name="Haris Zisimopoulos" userId="b25c0fab-12cb-423d-a4aa-23cb9ecb5291" providerId="ADAL" clId="{C2803261-6A21-4C6D-91F7-C1B360A2EB49}" dt="2023-06-15T01:21:14.005" v="107" actId="20577"/>
        <pc:sldMasterMkLst>
          <pc:docMk/>
          <pc:sldMasterMk cId="0" sldId="2147485146"/>
        </pc:sldMasterMkLst>
        <pc:spChg chg="mod">
          <ac:chgData name="Haris Zisimopoulos" userId="b25c0fab-12cb-423d-a4aa-23cb9ecb5291" providerId="ADAL" clId="{C2803261-6A21-4C6D-91F7-C1B360A2EB49}" dt="2023-06-15T01:21:06.149" v="100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Haris Zisimopoulos" userId="b25c0fab-12cb-423d-a4aa-23cb9ecb5291" providerId="ADAL" clId="{C2803261-6A21-4C6D-91F7-C1B360A2EB49}" dt="2023-06-15T01:21:14.005" v="107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777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#100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12-16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SP-230761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2" y="1810893"/>
            <a:ext cx="9308592" cy="2852737"/>
          </a:xfrm>
        </p:spPr>
        <p:txBody>
          <a:bodyPr/>
          <a:lstStyle/>
          <a:p>
            <a:pPr eaLnBrk="1" hangingPunct="1"/>
            <a:r>
              <a:rPr lang="en-GB" altLang="en-US" sz="5800" dirty="0" smtClean="0"/>
              <a:t>Information on moderated discussion process</a:t>
            </a:r>
            <a:r>
              <a:rPr lang="en-GB" altLang="en-US" dirty="0"/>
              <a:t/>
            </a:r>
            <a:br>
              <a:rPr lang="en-GB" altLang="en-US" dirty="0"/>
            </a:br>
            <a:endParaRPr lang="en-GB" altLang="en-US" sz="32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50392" y="504710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</a:t>
            </a:r>
            <a:r>
              <a:rPr lang="en-GB" altLang="en-US" dirty="0" smtClean="0"/>
              <a:t>SA2 Chair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98" y="1303270"/>
            <a:ext cx="10668942" cy="5128447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Purpose: To facilitate agreeing a set of Rel-19 WIDs in SA2#158 in August for submission to SA#101 in September</a:t>
            </a:r>
          </a:p>
          <a:p>
            <a:r>
              <a:rPr lang="en-US" sz="2000" dirty="0"/>
              <a:t>Process</a:t>
            </a:r>
          </a:p>
          <a:p>
            <a:pPr lvl="1"/>
            <a:r>
              <a:rPr lang="en-US" sz="1800" dirty="0"/>
              <a:t>List of Rel-19 “items” agreed by SA in SA#100</a:t>
            </a:r>
          </a:p>
          <a:p>
            <a:pPr lvl="1"/>
            <a:r>
              <a:rPr lang="en-US" sz="1800" dirty="0"/>
              <a:t>Moderators assigned for each item during SA Plenary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US" sz="1800" dirty="0"/>
              <a:t>Moderators identify initial set of objectives based on the input to the workshop</a:t>
            </a:r>
          </a:p>
          <a:p>
            <a:pPr lvl="1"/>
            <a:r>
              <a:rPr lang="en-US" sz="1800" dirty="0"/>
              <a:t>Moderators draft questions for each item, to develop a consensus on the objectives/work tasks), dependencies between them, and dependencies/impacts on other Working Groups (including RAN)</a:t>
            </a:r>
            <a:endParaRPr lang="en-US" sz="1800" strike="sngStrike" dirty="0">
              <a:solidFill>
                <a:srgbClr val="FF0000"/>
              </a:solidFill>
            </a:endParaRPr>
          </a:p>
          <a:p>
            <a:pPr lvl="2"/>
            <a:r>
              <a:rPr lang="en-US" sz="1600" dirty="0"/>
              <a:t>There will be a single discussion thread for each “item”, but the outcome could lead to one or more WIDs (study items, work items, or “mini-WIDs”/TEI-19 items)</a:t>
            </a:r>
          </a:p>
          <a:p>
            <a:pPr lvl="1"/>
            <a:r>
              <a:rPr lang="en-US" sz="1800" dirty="0"/>
              <a:t>Moderators kick off each discussion (using NWM) on </a:t>
            </a:r>
            <a:r>
              <a:rPr lang="en-US" sz="1800" b="1" dirty="0"/>
              <a:t>26th June </a:t>
            </a:r>
            <a:r>
              <a:rPr lang="en-US" sz="1800" dirty="0"/>
              <a:t>at 00:00 UTC</a:t>
            </a:r>
          </a:p>
          <a:p>
            <a:pPr lvl="1"/>
            <a:r>
              <a:rPr lang="en-US" sz="1800" dirty="0"/>
              <a:t>The deadline for comments for each item is set by the moderator, but shall give adequate time for </a:t>
            </a:r>
            <a:r>
              <a:rPr lang="en-US" sz="1800" dirty="0" smtClean="0"/>
              <a:t>input</a:t>
            </a:r>
          </a:p>
          <a:p>
            <a:pPr lvl="1"/>
            <a:r>
              <a:rPr lang="en-US" sz="1800" dirty="0" smtClean="0"/>
              <a:t>Moderators </a:t>
            </a:r>
            <a:r>
              <a:rPr lang="en-US" sz="1800" dirty="0"/>
              <a:t>provides a report on the moderated discussion by </a:t>
            </a:r>
            <a:r>
              <a:rPr lang="en-US" sz="1800" b="1" dirty="0"/>
              <a:t>31</a:t>
            </a:r>
            <a:r>
              <a:rPr lang="en-US" sz="1800" b="1" baseline="30000" dirty="0"/>
              <a:t>st</a:t>
            </a:r>
            <a:r>
              <a:rPr lang="en-US" sz="1800" b="1" dirty="0"/>
              <a:t> July </a:t>
            </a:r>
            <a:r>
              <a:rPr lang="en-US" sz="1800" dirty="0"/>
              <a:t>at 23:59</a:t>
            </a:r>
          </a:p>
          <a:p>
            <a:pPr lvl="1"/>
            <a:r>
              <a:rPr lang="en-US" sz="1800" dirty="0"/>
              <a:t>Based on their report moderators draft one or more WIDs and upload them as drafts by </a:t>
            </a:r>
            <a:r>
              <a:rPr lang="en-US" sz="1800" b="1" dirty="0"/>
              <a:t>7</a:t>
            </a:r>
            <a:r>
              <a:rPr lang="en-US" sz="1800" b="1" baseline="30000" dirty="0"/>
              <a:t>th</a:t>
            </a:r>
            <a:r>
              <a:rPr lang="en-US" sz="1800" b="1" dirty="0"/>
              <a:t> August </a:t>
            </a:r>
            <a:r>
              <a:rPr lang="en-US" sz="1800" dirty="0"/>
              <a:t>at 23:59 UTC </a:t>
            </a:r>
          </a:p>
          <a:p>
            <a:pPr lvl="1"/>
            <a:r>
              <a:rPr lang="en-US" sz="1800" dirty="0"/>
              <a:t>Moderators submit the WIDs to SA2#158 by the submission deadline on </a:t>
            </a:r>
            <a:r>
              <a:rPr lang="en-US" sz="1800" b="1" dirty="0"/>
              <a:t>11</a:t>
            </a:r>
            <a:r>
              <a:rPr lang="en-US" sz="1800" b="1" baseline="30000" dirty="0"/>
              <a:t>th</a:t>
            </a:r>
            <a:r>
              <a:rPr lang="en-US" sz="1800" b="1" dirty="0"/>
              <a:t> August</a:t>
            </a:r>
          </a:p>
          <a:p>
            <a:pPr lvl="1"/>
            <a:r>
              <a:rPr lang="en-US" sz="1800" dirty="0"/>
              <a:t>During the SA2#158 meeting the moderator holds the pen for their submitted </a:t>
            </a:r>
            <a:r>
              <a:rPr lang="en-US" sz="1800" dirty="0" smtClean="0"/>
              <a:t>WIDs</a:t>
            </a: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106" y="391013"/>
            <a:ext cx="11432977" cy="590931"/>
          </a:xfrm>
        </p:spPr>
        <p:txBody>
          <a:bodyPr/>
          <a:lstStyle/>
          <a:p>
            <a:r>
              <a:rPr lang="en-US" sz="3600" dirty="0" smtClean="0"/>
              <a:t>Information on the process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98" y="1303270"/>
            <a:ext cx="10668942" cy="5128447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Example questions for NWM-based moderated discussion</a:t>
            </a:r>
          </a:p>
          <a:p>
            <a:pPr lvl="1"/>
            <a:r>
              <a:rPr lang="en-US" sz="2000" dirty="0"/>
              <a:t>Is an objective* to be considered for Rel-19?</a:t>
            </a:r>
          </a:p>
          <a:p>
            <a:pPr lvl="1"/>
            <a:r>
              <a:rPr lang="en-US" sz="2000" dirty="0"/>
              <a:t>Is the wording of an objective technically correct?</a:t>
            </a:r>
          </a:p>
          <a:p>
            <a:pPr lvl="1"/>
            <a:r>
              <a:rPr lang="en-US" sz="2000" dirty="0"/>
              <a:t>Can objectives be merged?</a:t>
            </a:r>
          </a:p>
          <a:p>
            <a:pPr lvl="1"/>
            <a:r>
              <a:rPr lang="en-US" sz="2000" dirty="0"/>
              <a:t>What dependencies are there for an objective (on other listed objectives)?</a:t>
            </a:r>
          </a:p>
          <a:p>
            <a:pPr lvl="1"/>
            <a:r>
              <a:rPr lang="en-US" sz="2000" dirty="0"/>
              <a:t>What dependencies/impacts are there for an objective on other Working Groups (including RAN WGs)?</a:t>
            </a:r>
          </a:p>
          <a:p>
            <a:pPr lvl="1"/>
            <a:r>
              <a:rPr lang="en-US" sz="2000" dirty="0"/>
              <a:t>How should the objectives be partitioned into WIDs? (All belong in one, more than one …)</a:t>
            </a:r>
          </a:p>
          <a:p>
            <a:pPr lvl="1"/>
            <a:r>
              <a:rPr lang="en-US" sz="2000" dirty="0"/>
              <a:t>Are there additional objectives to be considered?</a:t>
            </a:r>
          </a:p>
          <a:p>
            <a:pPr lvl="1"/>
            <a:r>
              <a:rPr lang="en-US" sz="2000" dirty="0"/>
              <a:t>Can an objective be considered as candidate for TEI-19?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* objective or </a:t>
            </a:r>
            <a:r>
              <a:rPr lang="en-US" dirty="0" err="1"/>
              <a:t>worktask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106" y="391013"/>
            <a:ext cx="11432977" cy="590931"/>
          </a:xfrm>
        </p:spPr>
        <p:txBody>
          <a:bodyPr/>
          <a:lstStyle/>
          <a:p>
            <a:r>
              <a:rPr lang="en-US" sz="3600" dirty="0" smtClean="0"/>
              <a:t>Additional information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06413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8639</TotalTime>
  <Words>331</Words>
  <Application>Microsoft Office PowerPoint</Application>
  <PresentationFormat>Widescreen</PresentationFormat>
  <Paragraphs>32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</vt:lpstr>
      <vt:lpstr>ＭＳ Ｐゴシック</vt:lpstr>
      <vt:lpstr>Qualcomm Office Regular</vt:lpstr>
      <vt:lpstr>Qualcomm Regular</vt:lpstr>
      <vt:lpstr>Arial</vt:lpstr>
      <vt:lpstr>Calibri</vt:lpstr>
      <vt:lpstr>Calibri Light</vt:lpstr>
      <vt:lpstr>Times New Roman</vt:lpstr>
      <vt:lpstr>Office Theme</vt:lpstr>
      <vt:lpstr>Information on moderated discussion process </vt:lpstr>
      <vt:lpstr>Information on the process</vt:lpstr>
      <vt:lpstr>Additional information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Andy Bennett</cp:lastModifiedBy>
  <cp:revision>616</cp:revision>
  <dcterms:created xsi:type="dcterms:W3CDTF">2010-02-05T13:52:04Z</dcterms:created>
  <dcterms:modified xsi:type="dcterms:W3CDTF">2023-06-15T03:46:56Z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